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532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532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2920" cy="6526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7383960" cy="149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additifs, multiplicatifs, mixtes.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2"/>
          <p:cNvSpPr/>
          <p:nvPr/>
        </p:nvSpPr>
        <p:spPr>
          <a:xfrm>
            <a:off x="180000" y="996480"/>
            <a:ext cx="8838360" cy="1370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Léa a marqué 13 buts de plus qu’Antoine pendant la saison de football. Sachant qu’Antoine a marqué 25 buts, </a:t>
            </a:r>
            <a:endParaRPr b="0" i="1" lang="fr-FR" sz="28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buts Léa a-t-elle marqués ? </a:t>
            </a:r>
            <a:endParaRPr b="0" i="1" lang="fr-FR" sz="28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5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96" name="Rectangle : coins arrondis 5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7" name="Rectangle : coins arrondis 6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Rectangle : coins arrondis 8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9" name="Rectangle : coins arrondis 10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0" name="ZoneTexte 11"/>
          <p:cNvSpPr/>
          <p:nvPr/>
        </p:nvSpPr>
        <p:spPr>
          <a:xfrm>
            <a:off x="3402000" y="1064520"/>
            <a:ext cx="57520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buts marqués par Léa.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1" name="ZoneTexte 17"/>
          <p:cNvSpPr/>
          <p:nvPr/>
        </p:nvSpPr>
        <p:spPr>
          <a:xfrm>
            <a:off x="3277800" y="5603760"/>
            <a:ext cx="5866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Léa a marqué 38 buts.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02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03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04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6" name="ZoneTexte 14"/>
          <p:cNvSpPr/>
          <p:nvPr/>
        </p:nvSpPr>
        <p:spPr>
          <a:xfrm>
            <a:off x="3420000" y="2160000"/>
            <a:ext cx="59576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7" name="Rectangle 3"/>
          <p:cNvSpPr/>
          <p:nvPr/>
        </p:nvSpPr>
        <p:spPr>
          <a:xfrm>
            <a:off x="4140360" y="2880360"/>
            <a:ext cx="3779640" cy="359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08" name=""/>
          <p:cNvSpPr/>
          <p:nvPr/>
        </p:nvSpPr>
        <p:spPr>
          <a:xfrm>
            <a:off x="8065080" y="36108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9" name="ZoneTexte 8"/>
          <p:cNvSpPr/>
          <p:nvPr/>
        </p:nvSpPr>
        <p:spPr>
          <a:xfrm>
            <a:off x="3420000" y="4140000"/>
            <a:ext cx="56343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25 + 13 = 38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0" name="Rectangle 7"/>
          <p:cNvSpPr/>
          <p:nvPr/>
        </p:nvSpPr>
        <p:spPr>
          <a:xfrm>
            <a:off x="4140360" y="3240000"/>
            <a:ext cx="2159640" cy="35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25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1" name="Rectangle 8"/>
          <p:cNvSpPr/>
          <p:nvPr/>
        </p:nvSpPr>
        <p:spPr>
          <a:xfrm>
            <a:off x="6300000" y="3240000"/>
            <a:ext cx="1620000" cy="35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13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3" name="ZoneTexte 5"/>
          <p:cNvSpPr/>
          <p:nvPr/>
        </p:nvSpPr>
        <p:spPr>
          <a:xfrm>
            <a:off x="180000" y="996480"/>
            <a:ext cx="8838360" cy="1552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La vendeuse a organisé la vitrine en installant 17 téléphones sur chacune des trois étagères. </a:t>
            </a:r>
            <a:endParaRPr b="0" i="1" lang="fr-FR" sz="32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téléphones y a-t-il au total ? </a:t>
            </a:r>
            <a:endParaRPr b="0" i="1" lang="fr-FR" sz="32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5" name="ZoneTexte 7"/>
          <p:cNvSpPr/>
          <p:nvPr/>
        </p:nvSpPr>
        <p:spPr>
          <a:xfrm>
            <a:off x="207720" y="3773160"/>
            <a:ext cx="8727840" cy="2040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La vendeuse  organise son magasin : il y a 17 téléphones en vitrine et 8 fois plus sur les étagères à l’intérieur du magasin. </a:t>
            </a:r>
            <a:endParaRPr b="0" i="1" lang="fr-FR" sz="32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téléphones y a-t-il au total ? </a:t>
            </a:r>
            <a:endParaRPr b="0" i="1" lang="fr-FR" sz="32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8064720" y="3607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7884720" y="360072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20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21" name="Rectangle : coins arrondis 1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2" name="Rectangle : coins arrondis 2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3" name="Rectangle : coins arrondis 3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4" name="Rectangle : coins arrondis 4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5" name="ZoneTexte 1"/>
          <p:cNvSpPr/>
          <p:nvPr/>
        </p:nvSpPr>
        <p:spPr>
          <a:xfrm>
            <a:off x="3402000" y="1064520"/>
            <a:ext cx="57520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total de téléphones.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6" name="ZoneTexte 9"/>
          <p:cNvSpPr/>
          <p:nvPr/>
        </p:nvSpPr>
        <p:spPr>
          <a:xfrm>
            <a:off x="3277800" y="5603760"/>
            <a:ext cx="5866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51 téléphones.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27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28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29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1" name="ZoneTexte 10"/>
          <p:cNvSpPr/>
          <p:nvPr/>
        </p:nvSpPr>
        <p:spPr>
          <a:xfrm>
            <a:off x="3420000" y="2160000"/>
            <a:ext cx="59576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2" name="Rectangle 1"/>
          <p:cNvSpPr/>
          <p:nvPr/>
        </p:nvSpPr>
        <p:spPr>
          <a:xfrm>
            <a:off x="4140360" y="2880360"/>
            <a:ext cx="3779640" cy="359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8065080" y="36108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4" name="ZoneTexte 12"/>
          <p:cNvSpPr/>
          <p:nvPr/>
        </p:nvSpPr>
        <p:spPr>
          <a:xfrm>
            <a:off x="3420000" y="4140000"/>
            <a:ext cx="56343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= 51</a:t>
            </a:r>
            <a:endParaRPr b="0" lang="fr-FR" sz="44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135" name="Rectangle 2"/>
          <p:cNvSpPr/>
          <p:nvPr/>
        </p:nvSpPr>
        <p:spPr>
          <a:xfrm>
            <a:off x="4140360" y="3240000"/>
            <a:ext cx="126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6" name="Rectangle 4"/>
          <p:cNvSpPr/>
          <p:nvPr/>
        </p:nvSpPr>
        <p:spPr>
          <a:xfrm>
            <a:off x="5400000" y="3240000"/>
            <a:ext cx="126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7" name="Rectangle 6"/>
          <p:cNvSpPr/>
          <p:nvPr/>
        </p:nvSpPr>
        <p:spPr>
          <a:xfrm>
            <a:off x="6660000" y="3240000"/>
            <a:ext cx="126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" dur="indefinite" restart="never" nodeType="tmRoot">
          <p:childTnLst>
            <p:seq>
              <p:cTn id="30" dur="indefinite" nodeType="mainSeq"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39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40" name="Rectangle : coins arrondis 7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1" name="Rectangle : coins arrondis 9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2" name="Rectangle : coins arrondis 11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3" name="Rectangle : coins arrondis 12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ZoneTexte 13"/>
          <p:cNvSpPr/>
          <p:nvPr/>
        </p:nvSpPr>
        <p:spPr>
          <a:xfrm>
            <a:off x="3402000" y="1064520"/>
            <a:ext cx="57520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total de téléphones.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ZoneTexte 15"/>
          <p:cNvSpPr/>
          <p:nvPr/>
        </p:nvSpPr>
        <p:spPr>
          <a:xfrm>
            <a:off x="3277800" y="5603760"/>
            <a:ext cx="58662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153 téléphones au total.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6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47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48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0" name="ZoneTexte 16"/>
          <p:cNvSpPr/>
          <p:nvPr/>
        </p:nvSpPr>
        <p:spPr>
          <a:xfrm>
            <a:off x="3420000" y="2160000"/>
            <a:ext cx="59576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1" name="ZoneTexte 19"/>
          <p:cNvSpPr/>
          <p:nvPr/>
        </p:nvSpPr>
        <p:spPr>
          <a:xfrm>
            <a:off x="3420000" y="4140000"/>
            <a:ext cx="56343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= 153</a:t>
            </a:r>
            <a:endParaRPr b="0" lang="fr-FR" sz="44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152" name="Rectangle 15"/>
          <p:cNvSpPr/>
          <p:nvPr/>
        </p:nvSpPr>
        <p:spPr>
          <a:xfrm>
            <a:off x="324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8010000" y="360000"/>
            <a:ext cx="1134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Rectangle 12"/>
          <p:cNvSpPr/>
          <p:nvPr/>
        </p:nvSpPr>
        <p:spPr>
          <a:xfrm>
            <a:off x="3240000" y="288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5" name="Rectangle 19"/>
          <p:cNvSpPr/>
          <p:nvPr/>
        </p:nvSpPr>
        <p:spPr>
          <a:xfrm>
            <a:off x="396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6" name="Rectangle 20"/>
          <p:cNvSpPr/>
          <p:nvPr/>
        </p:nvSpPr>
        <p:spPr>
          <a:xfrm>
            <a:off x="468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7" name="Rectangle 22"/>
          <p:cNvSpPr/>
          <p:nvPr/>
        </p:nvSpPr>
        <p:spPr>
          <a:xfrm>
            <a:off x="540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8" name="Rectangle 24"/>
          <p:cNvSpPr/>
          <p:nvPr/>
        </p:nvSpPr>
        <p:spPr>
          <a:xfrm>
            <a:off x="612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9" name="Rectangle 25"/>
          <p:cNvSpPr/>
          <p:nvPr/>
        </p:nvSpPr>
        <p:spPr>
          <a:xfrm>
            <a:off x="684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0" name="Rectangle 26"/>
          <p:cNvSpPr/>
          <p:nvPr/>
        </p:nvSpPr>
        <p:spPr>
          <a:xfrm>
            <a:off x="828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1" name="Rectangle 27"/>
          <p:cNvSpPr/>
          <p:nvPr/>
        </p:nvSpPr>
        <p:spPr>
          <a:xfrm>
            <a:off x="756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5" dur="indefinite" restart="never" nodeType="tmRoot">
          <p:childTnLst>
            <p:seq>
              <p:cTn id="56" dur="indefinite" nodeType="mainSeq">
                <p:childTnLst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3" name="ZoneTexte 20"/>
          <p:cNvSpPr/>
          <p:nvPr/>
        </p:nvSpPr>
        <p:spPr>
          <a:xfrm>
            <a:off x="180000" y="996480"/>
            <a:ext cx="8838360" cy="2037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latin typeface="Calibri"/>
                <a:ea typeface="Calibri"/>
              </a:rPr>
              <a:t>J’ai payé mon vélo 150€ puis j’ai acheté une nouvelle selle à 20€ et des accessoires à 13€.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latin typeface="Calibri"/>
                <a:ea typeface="Calibri"/>
              </a:rPr>
              <a:t>Combien vaut-il maintenant ? 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5" name="ZoneTexte 21"/>
          <p:cNvSpPr/>
          <p:nvPr/>
        </p:nvSpPr>
        <p:spPr>
          <a:xfrm>
            <a:off x="207720" y="3773160"/>
            <a:ext cx="8727840" cy="2525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latin typeface="Calibri"/>
                <a:ea typeface="Calibri"/>
              </a:rPr>
              <a:t>J’ai payé mon vélo 150€ puis j’ai acheté une nouvelle selle à 20€ et des accessoires à 13€. A la fin, il coute 35 € de moins que celui de mon père.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latin typeface="Calibri"/>
                <a:ea typeface="Calibri"/>
              </a:rPr>
              <a:t>Combien coute le vélo de mon père ?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8064720" y="3607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7" name=""/>
          <p:cNvSpPr/>
          <p:nvPr/>
        </p:nvSpPr>
        <p:spPr>
          <a:xfrm>
            <a:off x="7884720" y="360072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70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71" name="Rectangle : coins arrondis 5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2" name="Rectangle : coins arrondis 6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Rectangle : coins arrondis 8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Rectangle : coins arrondis 10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ZoneTexte 11"/>
          <p:cNvSpPr/>
          <p:nvPr/>
        </p:nvSpPr>
        <p:spPr>
          <a:xfrm>
            <a:off x="3169800" y="1122840"/>
            <a:ext cx="61909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valeur du vélo.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6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77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78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0" name="ZoneTexte 18"/>
          <p:cNvSpPr/>
          <p:nvPr/>
        </p:nvSpPr>
        <p:spPr>
          <a:xfrm>
            <a:off x="3290760" y="2340000"/>
            <a:ext cx="5483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1" name=""/>
          <p:cNvSpPr/>
          <p:nvPr/>
        </p:nvSpPr>
        <p:spPr>
          <a:xfrm>
            <a:off x="8065080" y="36108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2" name="Rectangle 9"/>
          <p:cNvSpPr/>
          <p:nvPr/>
        </p:nvSpPr>
        <p:spPr>
          <a:xfrm>
            <a:off x="4140360" y="2880360"/>
            <a:ext cx="3779640" cy="359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3" name="Rectangle 10"/>
          <p:cNvSpPr/>
          <p:nvPr/>
        </p:nvSpPr>
        <p:spPr>
          <a:xfrm>
            <a:off x="4140360" y="3240000"/>
            <a:ext cx="126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150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4" name="Rectangle 11"/>
          <p:cNvSpPr/>
          <p:nvPr/>
        </p:nvSpPr>
        <p:spPr>
          <a:xfrm>
            <a:off x="5400000" y="3240000"/>
            <a:ext cx="126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20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5" name="Rectangle 16"/>
          <p:cNvSpPr/>
          <p:nvPr/>
        </p:nvSpPr>
        <p:spPr>
          <a:xfrm>
            <a:off x="6660000" y="3240000"/>
            <a:ext cx="126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6" name="ZoneTexte 3"/>
          <p:cNvSpPr/>
          <p:nvPr/>
        </p:nvSpPr>
        <p:spPr>
          <a:xfrm>
            <a:off x="3420000" y="4140000"/>
            <a:ext cx="56343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150 + 20 + 13 = 183</a:t>
            </a:r>
            <a:endParaRPr b="0" lang="fr-FR" sz="44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187" name="ZoneTexte 4"/>
          <p:cNvSpPr/>
          <p:nvPr/>
        </p:nvSpPr>
        <p:spPr>
          <a:xfrm>
            <a:off x="3277800" y="5603760"/>
            <a:ext cx="4462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Le vélo vaut 183 €.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8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89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90" name="Rectangle : coins arrondis 13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1" name="Rectangle : coins arrondis 14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2" name="Rectangle : coins arrondis 15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3" name="Rectangle : coins arrondis 16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4" name="ZoneTexte 28"/>
          <p:cNvSpPr/>
          <p:nvPr/>
        </p:nvSpPr>
        <p:spPr>
          <a:xfrm>
            <a:off x="3349080" y="1117800"/>
            <a:ext cx="493092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valeur du vélo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de mon père.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95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96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97" name="Image 1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9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9" name="ZoneTexte 29"/>
          <p:cNvSpPr/>
          <p:nvPr/>
        </p:nvSpPr>
        <p:spPr>
          <a:xfrm>
            <a:off x="3290760" y="2183040"/>
            <a:ext cx="54838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00" name=""/>
          <p:cNvSpPr/>
          <p:nvPr/>
        </p:nvSpPr>
        <p:spPr>
          <a:xfrm>
            <a:off x="7920000" y="361080"/>
            <a:ext cx="11516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201" name=""/>
          <p:cNvGrpSpPr/>
          <p:nvPr/>
        </p:nvGrpSpPr>
        <p:grpSpPr>
          <a:xfrm>
            <a:off x="3960000" y="2880360"/>
            <a:ext cx="4320000" cy="720000"/>
            <a:chOff x="3960000" y="2880360"/>
            <a:chExt cx="4320000" cy="720000"/>
          </a:xfrm>
        </p:grpSpPr>
        <p:sp>
          <p:nvSpPr>
            <p:cNvPr id="202" name="Rectangle 13"/>
            <p:cNvSpPr/>
            <p:nvPr/>
          </p:nvSpPr>
          <p:spPr>
            <a:xfrm>
              <a:off x="3960000" y="2880360"/>
              <a:ext cx="4320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?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203" name="Rectangle 14"/>
            <p:cNvSpPr/>
            <p:nvPr/>
          </p:nvSpPr>
          <p:spPr>
            <a:xfrm>
              <a:off x="3960000" y="3240000"/>
              <a:ext cx="108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  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150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04" name="Rectangle 17"/>
            <p:cNvSpPr/>
            <p:nvPr/>
          </p:nvSpPr>
          <p:spPr>
            <a:xfrm>
              <a:off x="5040000" y="3240000"/>
              <a:ext cx="108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   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20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05" name="Rectangle 18"/>
            <p:cNvSpPr/>
            <p:nvPr/>
          </p:nvSpPr>
          <p:spPr>
            <a:xfrm>
              <a:off x="6120000" y="3240360"/>
              <a:ext cx="108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   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13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06" name="Rectangle 21"/>
            <p:cNvSpPr/>
            <p:nvPr/>
          </p:nvSpPr>
          <p:spPr>
            <a:xfrm>
              <a:off x="7200000" y="3240000"/>
              <a:ext cx="108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   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35</a:t>
              </a:r>
              <a:endParaRPr b="0" lang="fr-FR" sz="1800" spc="-1" strike="noStrike">
                <a:latin typeface="Arial"/>
              </a:endParaRPr>
            </a:p>
          </p:txBody>
        </p:sp>
      </p:grpSp>
      <p:sp>
        <p:nvSpPr>
          <p:cNvPr id="207" name="ZoneTexte 22"/>
          <p:cNvSpPr/>
          <p:nvPr/>
        </p:nvSpPr>
        <p:spPr>
          <a:xfrm>
            <a:off x="3420000" y="4140000"/>
            <a:ext cx="56343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9211e"/>
                </a:solidFill>
                <a:latin typeface="Calibri"/>
                <a:ea typeface="DejaVu Sans"/>
              </a:rPr>
              <a:t>150 + 20 + 13 + 35 = 218</a:t>
            </a:r>
            <a:endParaRPr b="0" lang="fr-FR" sz="36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208" name="ZoneTexte 23"/>
          <p:cNvSpPr/>
          <p:nvPr/>
        </p:nvSpPr>
        <p:spPr>
          <a:xfrm>
            <a:off x="3277800" y="5415480"/>
            <a:ext cx="44622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Le vélo de mon père coûte 218€.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1" dur="indefinite" restart="never" nodeType="tmRoot">
          <p:childTnLst>
            <p:seq>
              <p:cTn id="112" dur="indefinite" nodeType="mainSeq">
                <p:childTnLst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2026-04-01T14:17:47Z</dcterms:modified>
  <cp:revision>111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